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74" r:id="rId5"/>
    <p:sldId id="275" r:id="rId6"/>
    <p:sldId id="273" r:id="rId7"/>
    <p:sldId id="264" r:id="rId8"/>
    <p:sldId id="265" r:id="rId9"/>
    <p:sldId id="257" r:id="rId10"/>
    <p:sldId id="258" r:id="rId11"/>
    <p:sldId id="270" r:id="rId12"/>
    <p:sldId id="260" r:id="rId13"/>
    <p:sldId id="261" r:id="rId14"/>
    <p:sldId id="267" r:id="rId15"/>
    <p:sldId id="276" r:id="rId16"/>
    <p:sldId id="283" r:id="rId17"/>
    <p:sldId id="284" r:id="rId18"/>
    <p:sldId id="268" r:id="rId19"/>
    <p:sldId id="277" r:id="rId20"/>
    <p:sldId id="266" r:id="rId21"/>
    <p:sldId id="286" r:id="rId22"/>
    <p:sldId id="287" r:id="rId23"/>
    <p:sldId id="279" r:id="rId24"/>
    <p:sldId id="288" r:id="rId25"/>
    <p:sldId id="280" r:id="rId26"/>
    <p:sldId id="282" r:id="rId27"/>
    <p:sldId id="272" r:id="rId28"/>
    <p:sldId id="271" r:id="rId2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BDD0-F3CB-4480-833E-96B3F47BB27F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52.edu.yar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133" y="331992"/>
            <a:ext cx="8500109" cy="512905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Прием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будущих первоклассников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2025-2026 </a:t>
            </a:r>
            <a:r>
              <a:rPr lang="ru-RU" dirty="0" err="1" smtClean="0">
                <a:solidFill>
                  <a:schemeClr val="tx1"/>
                </a:solidFill>
              </a:rPr>
              <a:t>уч.год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11 марта 2025 г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4" descr="D:\эмблема школы малень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27" y="-71249"/>
            <a:ext cx="3474703" cy="319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0415"/>
            <a:ext cx="8596668" cy="56209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документов через </a:t>
            </a:r>
            <a:r>
              <a:rPr lang="ru-RU" sz="48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портал </a:t>
            </a:r>
            <a:r>
              <a:rPr lang="ru-RU" sz="4800" b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ЕПГУ </a:t>
            </a:r>
            <a:r>
              <a:rPr lang="ru-R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начинается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https://www.gosuslugi.ru/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0" indent="0" algn="ctr">
              <a:buNone/>
            </a:pP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2025 </a:t>
            </a:r>
            <a:r>
              <a:rPr lang="ru-RU" sz="4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в </a:t>
            </a: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13:00</a:t>
            </a:r>
            <a:endParaRPr lang="ru-RU" sz="48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</a:t>
            </a: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документов </a:t>
            </a:r>
            <a:r>
              <a:rPr lang="ru-RU" sz="48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лично</a:t>
            </a: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начинается </a:t>
            </a:r>
            <a:endParaRPr lang="ru-RU" sz="4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2025 </a:t>
            </a:r>
            <a:r>
              <a:rPr lang="ru-RU" sz="4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в </a:t>
            </a: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13:00</a:t>
            </a:r>
            <a:endParaRPr lang="ru-RU" sz="48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8373"/>
            <a:ext cx="8596668" cy="5662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Прием документов по незакрепленной территории начинается с 7 июля 2025 г., </a:t>
            </a:r>
            <a:r>
              <a:rPr lang="ru-RU" sz="4400" b="1" dirty="0" smtClean="0">
                <a:solidFill>
                  <a:schemeClr val="tx1"/>
                </a:solidFill>
              </a:rPr>
              <a:t>при наличии свободных мест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4623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Документы для приема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476"/>
            <a:ext cx="11220376" cy="6138041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заявление </a:t>
            </a:r>
            <a:r>
              <a:rPr lang="ru-RU" sz="1900" dirty="0">
                <a:solidFill>
                  <a:schemeClr val="tx1"/>
                </a:solidFill>
              </a:rPr>
              <a:t>о приеме в образовательную </a:t>
            </a:r>
            <a:r>
              <a:rPr lang="ru-RU" sz="1900" dirty="0" smtClean="0">
                <a:solidFill>
                  <a:schemeClr val="tx1"/>
                </a:solidFill>
              </a:rPr>
              <a:t>организацию;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согласие </a:t>
            </a:r>
            <a:r>
              <a:rPr lang="ru-RU" sz="1900" dirty="0">
                <a:solidFill>
                  <a:schemeClr val="tx1"/>
                </a:solidFill>
              </a:rPr>
              <a:t>родителя(ей) (законного(</a:t>
            </a:r>
            <a:r>
              <a:rPr lang="ru-RU" sz="1900" dirty="0" err="1">
                <a:solidFill>
                  <a:schemeClr val="tx1"/>
                </a:solidFill>
              </a:rPr>
              <a:t>ых</a:t>
            </a:r>
            <a:r>
              <a:rPr lang="ru-RU" sz="1900" dirty="0">
                <a:solidFill>
                  <a:schemeClr val="tx1"/>
                </a:solidFill>
              </a:rPr>
              <a:t>) представителя(ей) ребенка на обработку персональных данных;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документа, удостоверяющего личность родителя (законного представителя) ребенка;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свидетельства о рождении ребенка или документа, подтверждающего родство заявителя;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свидетельства о рождении полнородных и </a:t>
            </a:r>
            <a:r>
              <a:rPr lang="ru-RU" sz="1900" dirty="0" err="1">
                <a:solidFill>
                  <a:schemeClr val="tx1"/>
                </a:solidFill>
              </a:rPr>
              <a:t>неполнородных</a:t>
            </a:r>
            <a:r>
              <a:rPr lang="ru-RU" sz="1900" dirty="0">
                <a:solidFill>
                  <a:schemeClr val="tx1"/>
                </a:solidFill>
              </a:rPr>
              <a:t> брата и (или) сестры (в случае использования права преимущественного </a:t>
            </a:r>
            <a:r>
              <a:rPr lang="ru-RU" sz="1900" dirty="0" smtClean="0">
                <a:solidFill>
                  <a:schemeClr val="tx1"/>
                </a:solidFill>
              </a:rPr>
              <a:t>приема;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документа, подтверждающего установление опеки или попечительства (при необходимости</a:t>
            </a:r>
            <a:r>
              <a:rPr lang="ru-RU" sz="19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Копия СНИЛС родителя (законного представителя), ребенка.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территории);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копии </a:t>
            </a:r>
            <a:r>
              <a:rPr lang="ru-RU" sz="1900" dirty="0">
                <a:solidFill>
                  <a:schemeClr val="tx1"/>
                </a:solidFill>
              </a:rPr>
              <a:t>документов, подтверждающих право первоочередного </a:t>
            </a:r>
            <a:r>
              <a:rPr lang="ru-RU" sz="1900" dirty="0" smtClean="0">
                <a:solidFill>
                  <a:schemeClr val="tx1"/>
                </a:solidFill>
              </a:rPr>
              <a:t>приема </a:t>
            </a:r>
            <a:r>
              <a:rPr lang="ru-RU" sz="1900" dirty="0">
                <a:solidFill>
                  <a:schemeClr val="tx1"/>
                </a:solidFill>
              </a:rPr>
              <a:t>на обучение по образовательным программам начального общего образования;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заключения психолого-медико-педагогической комиссии (при наличии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5" y="1909162"/>
            <a:ext cx="4886575" cy="4948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12294" cy="69368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Сайт школы, вкладка «Прием в 1 класс»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3283"/>
            <a:ext cx="8596668" cy="4738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Порядок подачи документов через портал ЕПГУ полностью описан и выложен на сайте школы</a:t>
            </a:r>
            <a:endParaRPr lang="ru-RU" sz="2800" dirty="0" smtClean="0">
              <a:solidFill>
                <a:schemeClr val="tx1"/>
              </a:solidFill>
              <a:hlinkClick r:id="rId3"/>
            </a:endParaRPr>
          </a:p>
          <a:p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://school52.edu.yar.ru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/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02087" cy="65164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Заявление поданное через портал ЕПГУ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1241"/>
            <a:ext cx="10810473" cy="53497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 </a:t>
            </a:r>
            <a:r>
              <a:rPr lang="ru-RU" sz="2000" dirty="0">
                <a:solidFill>
                  <a:schemeClr val="tx1"/>
                </a:solidFill>
              </a:rPr>
              <a:t>подаче заявления о приеме на обучение в электронной форме посредством ЕПГУ не допускается требовать копий или оригиналов документов, предусмотренных пунктом 2.4. Правил, </a:t>
            </a:r>
            <a:r>
              <a:rPr lang="ru-RU" sz="2000" b="1" dirty="0">
                <a:solidFill>
                  <a:schemeClr val="tx1"/>
                </a:solidFill>
              </a:rPr>
              <a:t>за исключением копий или оригиналов документов, подтверждающих </a:t>
            </a:r>
            <a:r>
              <a:rPr lang="ru-RU" sz="2000" b="1" dirty="0" smtClean="0">
                <a:solidFill>
                  <a:schemeClr val="tx1"/>
                </a:solidFill>
              </a:rPr>
              <a:t>внеочередное, первоочередное </a:t>
            </a:r>
            <a:r>
              <a:rPr lang="ru-RU" sz="2000" b="1" dirty="0">
                <a:solidFill>
                  <a:schemeClr val="tx1"/>
                </a:solidFill>
              </a:rPr>
              <a:t>и преимущественное право приема на обучение</a:t>
            </a:r>
            <a:r>
              <a:rPr lang="ru-RU" sz="2000" dirty="0">
                <a:solidFill>
                  <a:schemeClr val="tx1"/>
                </a:solidFill>
              </a:rPr>
              <a:t>, или документов, подтверждение которых в электронном виде невозможно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Внеочередное, первоочередное – справка с места работы, удостоверение.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Преимущественное  - копия свидетельства брата или сестры обучающегося в средней школе № 52</a:t>
            </a:r>
          </a:p>
          <a:p>
            <a:pPr algn="just"/>
            <a:r>
              <a:rPr lang="ru-RU" sz="2400" b="1" u="sng" dirty="0" smtClean="0">
                <a:solidFill>
                  <a:schemeClr val="tx1"/>
                </a:solidFill>
              </a:rPr>
              <a:t>Прием документов будет осуществляться по графику:</a:t>
            </a:r>
            <a:endParaRPr lang="ru-RU" sz="2400" b="1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понедельник, среда с 09:00 ч. до 16:30 ч., </a:t>
            </a: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пятница 09:00 ч. по 15:30 ч. </a:t>
            </a: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Кабинет № 31.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35" y="467832"/>
            <a:ext cx="10848359" cy="55203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 личном приеме родитель (законный представитель) обязан предоставить полный пакет документов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98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Сообщения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в личном кабинете от </a:t>
            </a:r>
            <a:r>
              <a:rPr lang="ru-RU" b="1" dirty="0" smtClean="0">
                <a:solidFill>
                  <a:schemeClr val="tx1"/>
                </a:solidFill>
              </a:rPr>
              <a:t>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529" y="625394"/>
            <a:ext cx="9318943" cy="62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5" y="2906961"/>
            <a:ext cx="6101309" cy="191720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Сообщения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в личном кабинете от </a:t>
            </a:r>
            <a:r>
              <a:rPr lang="ru-RU" b="1" dirty="0" smtClean="0">
                <a:solidFill>
                  <a:schemeClr val="tx1"/>
                </a:solidFill>
              </a:rPr>
              <a:t>администрации школы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02" y="4684238"/>
            <a:ext cx="8260298" cy="2173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40" y="510974"/>
            <a:ext cx="8971560" cy="23959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12100" cy="23963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 приказа о зачислении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69" y="0"/>
            <a:ext cx="9480331" cy="69578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224"/>
            <a:ext cx="11401252" cy="7549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Родительское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chemeClr val="tx1"/>
                </a:solidFill>
              </a:rPr>
              <a:t>собрание после зачисления </a:t>
            </a:r>
            <a:r>
              <a:rPr lang="ru-RU" sz="3200" b="1" dirty="0" smtClean="0">
                <a:solidFill>
                  <a:schemeClr val="tx1"/>
                </a:solidFill>
              </a:rPr>
              <a:t>в </a:t>
            </a:r>
            <a:r>
              <a:rPr lang="ru-RU" sz="3200" b="1" dirty="0">
                <a:solidFill>
                  <a:schemeClr val="tx1"/>
                </a:solidFill>
              </a:rPr>
              <a:t>школу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6419"/>
            <a:ext cx="10571913" cy="538007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Родительское собрание будет организовано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 начале июля, точная дата будет опубликована на сайте школы, а также классный руководитель проинформирует вас по телефону.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Для родительского собрания подготовить пакет документов для личного дела ребенка (см. документы для приема в 1 класс)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Дополнительно потребуется копия СНИЛС родителя, копия СНИЛС ребенка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1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в 1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54013"/>
            <a:ext cx="8596668" cy="46645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Получение </a:t>
            </a:r>
            <a:r>
              <a:rPr lang="ru-RU" sz="2800" dirty="0">
                <a:solidFill>
                  <a:schemeClr val="tx1"/>
                </a:solidFill>
              </a:rPr>
              <a:t>начального общего образования начинается по достижении детьми возраста шести лет и шести </a:t>
            </a:r>
            <a:r>
              <a:rPr lang="ru-RU" sz="2800" dirty="0" smtClean="0">
                <a:solidFill>
                  <a:schemeClr val="tx1"/>
                </a:solidFill>
              </a:rPr>
              <a:t>месяцев,</a:t>
            </a:r>
            <a:r>
              <a:rPr lang="ru-RU" sz="2800" dirty="0">
                <a:solidFill>
                  <a:schemeClr val="tx1"/>
                </a:solidFill>
              </a:rPr>
              <a:t> но не позже достижения ими возраста восьми лет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1 сентября.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68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Количество классов на </a:t>
            </a:r>
            <a:r>
              <a:rPr lang="ru-RU" b="1" dirty="0" smtClean="0">
                <a:solidFill>
                  <a:schemeClr val="tx1"/>
                </a:solidFill>
              </a:rPr>
              <a:t>2025-2026 </a:t>
            </a:r>
            <a:r>
              <a:rPr lang="ru-RU" b="1" dirty="0" smtClean="0">
                <a:solidFill>
                  <a:schemeClr val="tx1"/>
                </a:solidFill>
              </a:rPr>
              <a:t>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08083"/>
            <a:ext cx="9160349" cy="44332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 А класс – 30 чел. Классный руководитель: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 err="1" smtClean="0">
                <a:solidFill>
                  <a:schemeClr val="tx1"/>
                </a:solidFill>
              </a:rPr>
              <a:t>Цалко</a:t>
            </a:r>
            <a:r>
              <a:rPr lang="ru-RU" sz="2800" i="1" u="sng" dirty="0" smtClean="0">
                <a:solidFill>
                  <a:schemeClr val="tx1"/>
                </a:solidFill>
              </a:rPr>
              <a:t> Екатерина Владимировна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Б класс – 30 чел. Классный руководитель: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   </a:t>
            </a:r>
            <a:r>
              <a:rPr lang="ru-RU" sz="2800" i="1" u="sng" dirty="0" err="1">
                <a:solidFill>
                  <a:schemeClr val="tx1"/>
                </a:solidFill>
              </a:rPr>
              <a:t>Забарова</a:t>
            </a:r>
            <a:r>
              <a:rPr lang="ru-RU" sz="2800" i="1" u="sng" dirty="0">
                <a:solidFill>
                  <a:schemeClr val="tx1"/>
                </a:solidFill>
              </a:rPr>
              <a:t> Ольга Владимировна</a:t>
            </a:r>
            <a:endParaRPr lang="ru-RU" sz="2800" i="1" u="sng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В класс – 30 чел. Классный руководитель: </a:t>
            </a:r>
            <a:r>
              <a:rPr lang="ru-RU" sz="2800" i="1" u="sng" dirty="0" smtClean="0">
                <a:solidFill>
                  <a:schemeClr val="tx1"/>
                </a:solidFill>
              </a:rPr>
              <a:t>Терещенко Анастасия Викторовна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Г класс – 30 чел. Классный руководитель:</a:t>
            </a: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800" i="1" u="sng" dirty="0" smtClean="0">
                <a:solidFill>
                  <a:schemeClr val="tx1"/>
                </a:solidFill>
              </a:rPr>
              <a:t>Рыбак </a:t>
            </a:r>
            <a:r>
              <a:rPr lang="ru-RU" sz="2800" i="1" u="sng" dirty="0">
                <a:solidFill>
                  <a:schemeClr val="tx1"/>
                </a:solidFill>
              </a:rPr>
              <a:t>Наталья Николаевна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9135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Режим работы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97573"/>
            <a:ext cx="10148321" cy="44437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Школа обучается по триместрам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Начальная школа обучается по пятидневке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 1 сентября будут открыты 2 группы продленного дня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Учебные занятия начинаются с 08:00 ч.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08:00 ч. – 11:20 ч. уроки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 11:30 ч. </a:t>
            </a:r>
            <a:r>
              <a:rPr lang="ru-RU" sz="2400" dirty="0">
                <a:solidFill>
                  <a:schemeClr val="tx1"/>
                </a:solidFill>
              </a:rPr>
              <a:t>- занятия внеурочной </a:t>
            </a:r>
            <a:r>
              <a:rPr lang="ru-RU" sz="2400" dirty="0" smtClean="0">
                <a:solidFill>
                  <a:schemeClr val="tx1"/>
                </a:solidFill>
              </a:rPr>
              <a:t>деятельности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en-US" alt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en-US" altLang="ru-RU" sz="24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</a:rPr>
              <a:t>0 ч. – 15:00 ч. ГПД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en-US" alt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:30 ч. – 17:30 ч. ГПД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0" y="609600"/>
            <a:ext cx="8460105" cy="59772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46" y="0"/>
            <a:ext cx="6812121" cy="51090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4657" y="-48881"/>
            <a:ext cx="9498024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Подготовка ребенка к школе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47" y="191386"/>
            <a:ext cx="11504427" cy="92503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Учебно-методический комплекс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0" y="983033"/>
            <a:ext cx="7843501" cy="587496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850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Рекомендации и советы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1" y="1797269"/>
            <a:ext cx="11284351" cy="314435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14" y="609600"/>
            <a:ext cx="11824138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ОО</a:t>
            </a:r>
            <a:r>
              <a:rPr lang="ru-RU" sz="4800" b="1" dirty="0">
                <a:solidFill>
                  <a:schemeClr val="tx1"/>
                </a:solidFill>
              </a:rPr>
              <a:t>, открывающие классы с ОВЗ</a:t>
            </a:r>
            <a:br>
              <a:rPr lang="ru-RU" sz="4800" b="1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в </a:t>
            </a:r>
            <a:r>
              <a:rPr lang="ru-RU" sz="4800" b="1" dirty="0" smtClean="0">
                <a:solidFill>
                  <a:schemeClr val="tx1"/>
                </a:solidFill>
              </a:rPr>
              <a:t>2025 </a:t>
            </a:r>
            <a:r>
              <a:rPr lang="ru-RU" sz="4800" b="1" dirty="0">
                <a:solidFill>
                  <a:schemeClr val="tx1"/>
                </a:solidFill>
              </a:rPr>
              <a:t>– </a:t>
            </a:r>
            <a:r>
              <a:rPr lang="ru-RU" sz="4800" b="1" dirty="0" smtClean="0">
                <a:solidFill>
                  <a:schemeClr val="tx1"/>
                </a:solidFill>
              </a:rPr>
              <a:t>2026 </a:t>
            </a:r>
            <a:r>
              <a:rPr lang="ru-RU" sz="4800" b="1" dirty="0">
                <a:solidFill>
                  <a:schemeClr val="tx1"/>
                </a:solidFill>
              </a:rPr>
              <a:t>учебном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140" y="2764220"/>
            <a:ext cx="8596668" cy="2383762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Заволжский район: 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2</a:t>
            </a:r>
            <a:r>
              <a:rPr lang="ru-RU" sz="5400" dirty="0">
                <a:solidFill>
                  <a:schemeClr val="tx1"/>
                </a:solidFill>
              </a:rPr>
              <a:t>, 67 (ТНР), 69, 83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Консультации по приему                   в 1 класс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Тел. секретаря 24-76-66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Алёна Алексеевна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Татьяна Валерьевна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155" y="24173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70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в 1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4303"/>
            <a:ext cx="10369038" cy="5360276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Внеочередной прием: </a:t>
            </a:r>
            <a:r>
              <a:rPr lang="ru-RU" sz="2800" dirty="0" smtClean="0">
                <a:solidFill>
                  <a:schemeClr val="tx1"/>
                </a:solidFill>
              </a:rPr>
              <a:t>по закрепленной территории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 школой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Первоочередный прием:</a:t>
            </a:r>
            <a:r>
              <a:rPr lang="ru-RU" sz="2800" dirty="0" smtClean="0">
                <a:solidFill>
                  <a:schemeClr val="tx1"/>
                </a:solidFill>
              </a:rPr>
              <a:t> по закрепленной территорией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 школой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Преимущественный </a:t>
            </a:r>
            <a:r>
              <a:rPr lang="ru-RU" sz="2800" u="sng" dirty="0">
                <a:solidFill>
                  <a:schemeClr val="tx1"/>
                </a:solidFill>
              </a:rPr>
              <a:t>прием:</a:t>
            </a:r>
            <a:r>
              <a:rPr lang="ru-RU" sz="2800" dirty="0">
                <a:solidFill>
                  <a:schemeClr val="tx1"/>
                </a:solidFill>
              </a:rPr>
              <a:t> независимо от территории проживания ребенка, полнородные и </a:t>
            </a:r>
            <a:r>
              <a:rPr lang="ru-RU" sz="2800" dirty="0" err="1">
                <a:solidFill>
                  <a:schemeClr val="tx1"/>
                </a:solidFill>
              </a:rPr>
              <a:t>неполнородные</a:t>
            </a:r>
            <a:r>
              <a:rPr lang="ru-RU" sz="2800" dirty="0">
                <a:solidFill>
                  <a:schemeClr val="tx1"/>
                </a:solidFill>
              </a:rPr>
              <a:t> брат и (или) сестра уже обучаются в средней школе № </a:t>
            </a:r>
            <a:r>
              <a:rPr lang="ru-RU" sz="2800" dirty="0" smtClean="0">
                <a:solidFill>
                  <a:schemeClr val="tx1"/>
                </a:solidFill>
              </a:rPr>
              <a:t>52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Дети, проживающие на закрепленной территории школы с </a:t>
            </a:r>
            <a:r>
              <a:rPr lang="ru-RU" sz="2800" u="sng" dirty="0">
                <a:solidFill>
                  <a:schemeClr val="tx1"/>
                </a:solidFill>
              </a:rPr>
              <a:t>учетом времени подачи заявления</a:t>
            </a:r>
            <a:r>
              <a:rPr lang="ru-RU" sz="2800" dirty="0">
                <a:solidFill>
                  <a:schemeClr val="tx1"/>
                </a:solidFill>
              </a:rPr>
              <a:t> на обучение в </a:t>
            </a:r>
            <a:r>
              <a:rPr lang="ru-RU" sz="2800" dirty="0" smtClean="0">
                <a:solidFill>
                  <a:schemeClr val="tx1"/>
                </a:solidFill>
              </a:rPr>
              <a:t>школу </a:t>
            </a:r>
            <a:r>
              <a:rPr lang="ru-RU" sz="2800" u="sng" dirty="0" smtClean="0">
                <a:solidFill>
                  <a:schemeClr val="tx1"/>
                </a:solidFill>
              </a:rPr>
              <a:t>любым способом подачи.</a:t>
            </a:r>
            <a:endParaRPr lang="ru-RU" sz="2800" u="sng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75356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в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25" y="1513490"/>
            <a:ext cx="10521913" cy="4330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9" y="1270000"/>
            <a:ext cx="7695193" cy="555922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9038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</a:t>
            </a:r>
            <a:r>
              <a:rPr lang="ru-RU" b="1">
                <a:solidFill>
                  <a:schemeClr val="tx1"/>
                </a:solidFill>
              </a:rPr>
              <a:t>в </a:t>
            </a:r>
            <a:r>
              <a:rPr lang="ru-RU" b="1" smtClean="0">
                <a:solidFill>
                  <a:schemeClr val="tx1"/>
                </a:solidFill>
              </a:rPr>
              <a:t>2025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0476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в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43" y="1270000"/>
            <a:ext cx="8845039" cy="5407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7147"/>
            <a:ext cx="11346500" cy="13663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Закрепленная </a:t>
            </a:r>
            <a:r>
              <a:rPr lang="ru-RU" sz="2800" b="1" dirty="0">
                <a:solidFill>
                  <a:schemeClr val="tx1"/>
                </a:solidFill>
              </a:rPr>
              <a:t>территория (На основании приказа департамента образования мэрии  города </a:t>
            </a:r>
            <a:r>
              <a:rPr lang="ru-RU" sz="2800" b="1" dirty="0" smtClean="0">
                <a:solidFill>
                  <a:schemeClr val="tx1"/>
                </a:solidFill>
              </a:rPr>
              <a:t>Ярославля)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3489"/>
            <a:ext cx="9191880" cy="51605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пр. Машиностроителей, 22; 22 кор.2; 24; 24 кор.3; 24 кор.4; 26.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</a:t>
            </a:r>
            <a:r>
              <a:rPr lang="ru-RU" sz="3200" dirty="0" err="1">
                <a:solidFill>
                  <a:schemeClr val="tx1"/>
                </a:solidFill>
              </a:rPr>
              <a:t>Красноборская</a:t>
            </a:r>
            <a:r>
              <a:rPr lang="ru-RU" sz="3200" dirty="0">
                <a:solidFill>
                  <a:schemeClr val="tx1"/>
                </a:solidFill>
              </a:rPr>
              <a:t>, 25; 31.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Орджоникидзе, 6, 6 кор.2; 8; 8 кор.2; 8 кор.3; 8 кор.4; 8 кор.5; 10,10 кор.2; 10 кор.3; 12, 12 кор.2.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</a:t>
            </a:r>
            <a:r>
              <a:rPr lang="ru-RU" sz="3200" dirty="0" err="1">
                <a:solidFill>
                  <a:schemeClr val="tx1"/>
                </a:solidFill>
              </a:rPr>
              <a:t>Саукова</a:t>
            </a:r>
            <a:r>
              <a:rPr lang="ru-RU" sz="3200" dirty="0">
                <a:solidFill>
                  <a:schemeClr val="tx1"/>
                </a:solidFill>
              </a:rPr>
              <a:t>, все дома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Папанина, 1; 3; 5 кор.3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7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Способы подачи заявления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34511"/>
            <a:ext cx="9706887" cy="50134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>
                <a:solidFill>
                  <a:schemeClr val="tx1"/>
                </a:solidFill>
              </a:rPr>
              <a:t>электронной форме посредством ЕПГУ (https://www.gosuslugi.ru/);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через </a:t>
            </a:r>
            <a:r>
              <a:rPr lang="ru-RU" sz="3600" dirty="0">
                <a:solidFill>
                  <a:schemeClr val="tx1"/>
                </a:solidFill>
              </a:rPr>
              <a:t>операторов почтовой связи общего пользования заказным письмом с уведомлением о вручении;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лично </a:t>
            </a:r>
            <a:r>
              <a:rPr lang="ru-RU" sz="3600" dirty="0">
                <a:solidFill>
                  <a:schemeClr val="tx1"/>
                </a:solidFill>
              </a:rPr>
              <a:t>в общеобразовательную организацию.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51945"/>
            <a:ext cx="9044735" cy="5589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</a:t>
            </a:r>
            <a:r>
              <a:rPr lang="ru-RU" sz="6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документов 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в </a:t>
            </a:r>
            <a:r>
              <a:rPr lang="ru-RU" sz="6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класс начинается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2025 </a:t>
            </a:r>
            <a:r>
              <a:rPr lang="ru-RU" sz="6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с 13:00 </a:t>
            </a:r>
            <a:r>
              <a:rPr lang="ru-RU" sz="6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</a:t>
            </a: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 30 июня 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</a:t>
            </a:r>
            <a:endParaRPr lang="ru-RU" sz="6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701</Words>
  <Application>Microsoft Office PowerPoint</Application>
  <PresentationFormat>Широкоэкранный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Аспект</vt:lpstr>
      <vt:lpstr>Прием  будущих первоклассников 2025-2026 уч.год  11 марта 2025 г</vt:lpstr>
      <vt:lpstr>Прием в 1 класс</vt:lpstr>
      <vt:lpstr>Прием в 1 класс</vt:lpstr>
      <vt:lpstr>Льготы при приеме в 1 класс в 2025 году</vt:lpstr>
      <vt:lpstr>Льготы при приеме в 1 класс в 2025 году</vt:lpstr>
      <vt:lpstr>Льготы при приеме в 1 класс в 2025 году</vt:lpstr>
      <vt:lpstr>Закрепленная территория (На основании приказа департамента образования мэрии  города Ярославля)</vt:lpstr>
      <vt:lpstr>Способы подачи заявления</vt:lpstr>
      <vt:lpstr>Презентация PowerPoint</vt:lpstr>
      <vt:lpstr>Презентация PowerPoint</vt:lpstr>
      <vt:lpstr>Презентация PowerPoint</vt:lpstr>
      <vt:lpstr>Документы для приема</vt:lpstr>
      <vt:lpstr>Сайт школы, вкладка «Прием в 1 класс»</vt:lpstr>
      <vt:lpstr>Заявление поданное через портал ЕПГУ</vt:lpstr>
      <vt:lpstr>Презентация PowerPoint</vt:lpstr>
      <vt:lpstr>Сообщения в личном кабинете от системы</vt:lpstr>
      <vt:lpstr>Сообщения в личном кабинете от администрации школы</vt:lpstr>
      <vt:lpstr>Пример приказа о зачислении</vt:lpstr>
      <vt:lpstr>Родительское собрание после зачисления в школу</vt:lpstr>
      <vt:lpstr>Количество классов на 2025-2026 г.</vt:lpstr>
      <vt:lpstr>Режим работы школы</vt:lpstr>
      <vt:lpstr>Презентация PowerPoint</vt:lpstr>
      <vt:lpstr>Подготовка ребенка к школе </vt:lpstr>
      <vt:lpstr>Учебно-методический комплекс</vt:lpstr>
      <vt:lpstr>Рекомендации и советы</vt:lpstr>
      <vt:lpstr>ОО, открывающие классы с ОВЗ в 2025 – 2026 учебном году</vt:lpstr>
      <vt:lpstr>Консультации по приему                   в 1 класс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 родителей  будущих первоклассников 16 марта 2023 г.</dc:title>
  <dc:creator>Елена</dc:creator>
  <cp:lastModifiedBy>Asiou</cp:lastModifiedBy>
  <cp:revision>46</cp:revision>
  <cp:lastPrinted>2023-03-28T12:11:00Z</cp:lastPrinted>
  <dcterms:created xsi:type="dcterms:W3CDTF">2023-03-10T11:51:00Z</dcterms:created>
  <dcterms:modified xsi:type="dcterms:W3CDTF">2025-03-12T06:50:06Z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AD6D63B4FF634521866B042FD52F482A_12</vt:lpwstr>
  </property>
  <property fmtid="{D5CDD505-2E9C-101B-9397-08002B2CF9AE}" pid="3" name="KSOProductBuildVer">
    <vt:lpwstr>1049-12.2.0.20326</vt:lpwstr>
  </property>
</Properties>
</file>