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handoutMasterIdLst>
    <p:handoutMasterId r:id="rId21"/>
  </p:handoutMasterIdLst>
  <p:sldIdLst>
    <p:sldId id="507" r:id="rId2"/>
    <p:sldId id="509" r:id="rId3"/>
    <p:sldId id="510" r:id="rId4"/>
    <p:sldId id="508" r:id="rId5"/>
    <p:sldId id="511" r:id="rId6"/>
    <p:sldId id="512" r:id="rId7"/>
    <p:sldId id="513" r:id="rId8"/>
    <p:sldId id="506" r:id="rId9"/>
    <p:sldId id="500" r:id="rId10"/>
    <p:sldId id="501" r:id="rId11"/>
    <p:sldId id="522" r:id="rId12"/>
    <p:sldId id="516" r:id="rId13"/>
    <p:sldId id="502" r:id="rId14"/>
    <p:sldId id="491" r:id="rId15"/>
    <p:sldId id="492" r:id="rId16"/>
    <p:sldId id="524" r:id="rId17"/>
    <p:sldId id="525" r:id="rId18"/>
    <p:sldId id="523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03B541-C609-4D10-8F0D-371E98550784}">
          <p14:sldIdLst>
            <p14:sldId id="507"/>
            <p14:sldId id="509"/>
            <p14:sldId id="510"/>
            <p14:sldId id="508"/>
            <p14:sldId id="511"/>
            <p14:sldId id="512"/>
            <p14:sldId id="513"/>
            <p14:sldId id="506"/>
            <p14:sldId id="500"/>
            <p14:sldId id="501"/>
            <p14:sldId id="522"/>
            <p14:sldId id="516"/>
            <p14:sldId id="502"/>
            <p14:sldId id="491"/>
            <p14:sldId id="492"/>
            <p14:sldId id="524"/>
            <p14:sldId id="525"/>
            <p14:sldId id="5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66"/>
    <a:srgbClr val="00CC00"/>
    <a:srgbClr val="000099"/>
    <a:srgbClr val="0066FF"/>
    <a:srgbClr val="00FF00"/>
    <a:srgbClr val="CCECFF"/>
    <a:srgbClr val="008000"/>
    <a:srgbClr val="00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5701" autoAdjust="0"/>
  </p:normalViewPr>
  <p:slideViewPr>
    <p:cSldViewPr>
      <p:cViewPr varScale="1">
        <p:scale>
          <a:sx n="109" d="100"/>
          <a:sy n="109" d="100"/>
        </p:scale>
        <p:origin x="7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50AC-C09D-425F-BD5B-A8CBC960618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CA274-80BF-450D-8B46-AE67689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8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B13B-58A1-4078-A128-A5E718CB07C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EE98-06B4-46E4-90CD-38AB391E1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06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6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9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8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5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4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7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7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1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7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9A7B-21A4-4DB3-9B0E-868993893D0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3788A3-B498-4D68-B02C-E99518DEC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yarsch052@yandex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</a:t>
            </a:r>
            <a:br>
              <a:rPr lang="ru-RU" sz="53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интернет-дневник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Раздел «Школьное портфолио»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2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Добавление сведений о ребенке в учетную запись родителя</a:t>
            </a:r>
            <a:endParaRPr lang="ru-RU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751"/>
            <a:ext cx="3477263" cy="318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6422" b="4556"/>
          <a:stretch/>
        </p:blipFill>
        <p:spPr bwMode="auto">
          <a:xfrm>
            <a:off x="3491880" y="3378060"/>
            <a:ext cx="5410857" cy="3215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4941168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0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4" y="1628800"/>
            <a:ext cx="7087589" cy="44297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87624" y="3663404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663404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18698" y="33265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Отражение сведений о детях в учетной записи родителя</a:t>
            </a:r>
          </a:p>
        </p:txBody>
      </p:sp>
    </p:spTree>
    <p:extLst>
      <p:ext uri="{BB962C8B-B14F-4D97-AF65-F5344CB8AC3E}">
        <p14:creationId xmlns:p14="http://schemas.microsoft.com/office/powerpoint/2010/main" val="420479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Школьное портфолио ребенка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t="2356" r="15933" b="-2401"/>
          <a:stretch/>
        </p:blipFill>
        <p:spPr bwMode="auto">
          <a:xfrm>
            <a:off x="179512" y="980239"/>
            <a:ext cx="6048672" cy="4367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01827" y="2780928"/>
            <a:ext cx="146531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75" y="4149080"/>
            <a:ext cx="577931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80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5" y="1340768"/>
            <a:ext cx="5256584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040560" cy="3341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916832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4005064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6348" y="0"/>
            <a:ext cx="814207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6348" y="1519278"/>
            <a:ext cx="8579296" cy="53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rgbClr val="000066"/>
              </a:solidFill>
            </a:endParaRPr>
          </a:p>
          <a:p>
            <a:endParaRPr lang="ru-RU" sz="2400" dirty="0">
              <a:solidFill>
                <a:srgbClr val="000066"/>
              </a:solidFill>
            </a:endParaRPr>
          </a:p>
          <a:p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0117"/>
          <a:stretch/>
        </p:blipFill>
        <p:spPr>
          <a:xfrm>
            <a:off x="246348" y="3520800"/>
            <a:ext cx="1948918" cy="3134866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 b="9309"/>
          <a:stretch/>
        </p:blipFill>
        <p:spPr>
          <a:xfrm>
            <a:off x="1619672" y="1340768"/>
            <a:ext cx="1873988" cy="33393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r="4860" b="5034"/>
          <a:stretch/>
        </p:blipFill>
        <p:spPr>
          <a:xfrm>
            <a:off x="6801785" y="3043561"/>
            <a:ext cx="2023859" cy="36045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 b="8491"/>
          <a:stretch/>
        </p:blipFill>
        <p:spPr>
          <a:xfrm>
            <a:off x="3197374" y="2924944"/>
            <a:ext cx="2096453" cy="33793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b="10938"/>
          <a:stretch/>
        </p:blipFill>
        <p:spPr>
          <a:xfrm>
            <a:off x="5076056" y="1465031"/>
            <a:ext cx="1872208" cy="359537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6022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496" y="0"/>
            <a:ext cx="90010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портфолио»</a:t>
            </a:r>
            <a:endParaRPr lang="ru-RU" sz="2800" b="1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6348" y="1268760"/>
            <a:ext cx="8579296" cy="5375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отсутствии данных в ГИС «Образование-76»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родители на ЕПГУ будут видеть следующие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картинки </a:t>
            </a:r>
          </a:p>
          <a:p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66"/>
              </a:solidFill>
            </a:endParaRPr>
          </a:p>
          <a:p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0" b="14964"/>
          <a:stretch/>
        </p:blipFill>
        <p:spPr>
          <a:xfrm>
            <a:off x="3154125" y="2524942"/>
            <a:ext cx="2930043" cy="41789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5566"/>
          <a:stretch/>
        </p:blipFill>
        <p:spPr>
          <a:xfrm>
            <a:off x="6228184" y="1340768"/>
            <a:ext cx="2664296" cy="53756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2814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C23DC99E-5A69-4024-9ECE-63030FDA86C0}"/>
              </a:ext>
            </a:extLst>
          </p:cNvPr>
          <p:cNvSpPr/>
          <p:nvPr/>
        </p:nvSpPr>
        <p:spPr>
          <a:xfrm>
            <a:off x="179512" y="260648"/>
            <a:ext cx="3799334" cy="19442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Хочу отображение информации </a:t>
            </a:r>
          </a:p>
          <a:p>
            <a:pPr algn="ctr"/>
            <a:r>
              <a:rPr lang="ru-RU" b="1" dirty="0"/>
              <a:t>в разделе </a:t>
            </a:r>
          </a:p>
          <a:p>
            <a:pPr algn="ctr"/>
            <a:r>
              <a:rPr lang="ru-RU" b="1" dirty="0"/>
              <a:t>Школьное портфолио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7131A51-4342-48D2-B4F4-2B7D2255114D}"/>
              </a:ext>
            </a:extLst>
          </p:cNvPr>
          <p:cNvCxnSpPr/>
          <p:nvPr/>
        </p:nvCxnSpPr>
        <p:spPr>
          <a:xfrm>
            <a:off x="3978846" y="1210269"/>
            <a:ext cx="129614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B557DBAC-31CE-4DB8-AD00-8875C2E81CD9}"/>
              </a:ext>
            </a:extLst>
          </p:cNvPr>
          <p:cNvSpPr/>
          <p:nvPr/>
        </p:nvSpPr>
        <p:spPr>
          <a:xfrm>
            <a:off x="5274990" y="332656"/>
            <a:ext cx="3888429" cy="19558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СНИЛС родителя передать классному руководителю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89504A9-7A40-4A6B-A1CF-56C7E85D3548}"/>
              </a:ext>
            </a:extLst>
          </p:cNvPr>
          <p:cNvCxnSpPr>
            <a:cxnSpLocks/>
          </p:cNvCxnSpPr>
          <p:nvPr/>
        </p:nvCxnSpPr>
        <p:spPr>
          <a:xfrm>
            <a:off x="7236296" y="2288521"/>
            <a:ext cx="0" cy="1140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CBB9D7EF-6D0A-4D9C-96F8-BEC535584C66}"/>
              </a:ext>
            </a:extLst>
          </p:cNvPr>
          <p:cNvSpPr/>
          <p:nvPr/>
        </p:nvSpPr>
        <p:spPr>
          <a:xfrm>
            <a:off x="4860032" y="3429000"/>
            <a:ext cx="4248472" cy="2218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Зайти на сайт дневника с помощью госуслуг, проверить в настройках личного кабинета дневника СНИЛС ребенка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311D74A-1B1F-4CCE-BD8B-5684DD040AD9}"/>
              </a:ext>
            </a:extLst>
          </p:cNvPr>
          <p:cNvCxnSpPr/>
          <p:nvPr/>
        </p:nvCxnSpPr>
        <p:spPr>
          <a:xfrm flipH="1">
            <a:off x="3746522" y="4509120"/>
            <a:ext cx="108012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C35B7C79-6271-426A-92FB-45EFD8432B36}"/>
              </a:ext>
            </a:extLst>
          </p:cNvPr>
          <p:cNvSpPr/>
          <p:nvPr/>
        </p:nvSpPr>
        <p:spPr>
          <a:xfrm>
            <a:off x="35496" y="3429000"/>
            <a:ext cx="3711026" cy="2160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разделе школьное портфолио добавить данные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97336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27D823-ED28-4E67-84AF-43AA22B5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7"/>
            <a:ext cx="7886700" cy="34563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Почта школы: </a:t>
            </a:r>
            <a:r>
              <a:rPr lang="en-US" sz="2800" dirty="0">
                <a:hlinkClick r:id="rId2"/>
              </a:rPr>
              <a:t>yarsch052@yandex.ru</a:t>
            </a:r>
            <a:r>
              <a:rPr lang="ru-RU" sz="2800" dirty="0"/>
              <a:t> </a:t>
            </a:r>
          </a:p>
          <a:p>
            <a:pPr marL="0" indent="0">
              <a:buNone/>
            </a:pPr>
            <a:r>
              <a:rPr lang="ru-RU" sz="2800" dirty="0"/>
              <a:t>описание проблем, ФИО обучающегося, класс, скриншоты (по возможности)</a:t>
            </a:r>
          </a:p>
          <a:p>
            <a:pPr marL="0" indent="0">
              <a:buNone/>
            </a:pPr>
            <a:r>
              <a:rPr lang="ru-RU" sz="2800" dirty="0"/>
              <a:t>Телефон: 24-76-66</a:t>
            </a:r>
            <a:endParaRPr lang="en-US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03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D4EA44-AC5A-4BC3-9123-ADA9C7E6B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Спасибо</a:t>
            </a:r>
            <a:r>
              <a:rPr lang="ru-RU" sz="8800" b="1" dirty="0"/>
              <a:t> </a:t>
            </a:r>
            <a:r>
              <a:rPr lang="ru-RU" sz="5400" b="1" dirty="0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6182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Вход в РИД по логину и паролю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103" y="2160588"/>
            <a:ext cx="5591406" cy="388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403648" y="4725144"/>
            <a:ext cx="136815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5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Вход в РИД по логину и паролю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72" y="1556792"/>
            <a:ext cx="685042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259631" y="5445224"/>
            <a:ext cx="1048957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10548" y="5445224"/>
            <a:ext cx="117341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0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Вход в РИД через портал </a:t>
            </a:r>
            <a:r>
              <a:rPr lang="ru-RU" sz="3200" dirty="0" err="1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(учетная запись ЕСИА)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729" y="2160588"/>
            <a:ext cx="5822155" cy="388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87824" y="5013176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7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3010" y="231229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Вход в РИД через портал </a:t>
            </a:r>
            <a:r>
              <a:rPr lang="ru-RU" sz="3200" dirty="0" err="1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(учетная запись ЕСИА)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0291"/>
            <a:ext cx="2736304" cy="482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1" t="6132" r="39531" b="6132"/>
          <a:stretch/>
        </p:blipFill>
        <p:spPr bwMode="auto">
          <a:xfrm>
            <a:off x="5004048" y="1556792"/>
            <a:ext cx="2709153" cy="4801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937520"/>
            <a:ext cx="1224136" cy="84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Выполняется однократное предоставление прав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110503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интернет дневник. </a:t>
            </a:r>
            <a:b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Меню «Оценки»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-2475" r="12264" b="37061"/>
          <a:stretch/>
        </p:blipFill>
        <p:spPr bwMode="auto">
          <a:xfrm>
            <a:off x="179512" y="1628800"/>
            <a:ext cx="768119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84" r="52816" b="39354"/>
          <a:stretch/>
        </p:blipFill>
        <p:spPr bwMode="auto">
          <a:xfrm>
            <a:off x="5148064" y="3429000"/>
            <a:ext cx="3672409" cy="317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0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485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624" y="3670641"/>
            <a:ext cx="1584176" cy="252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0565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интернет дневник. </a:t>
            </a:r>
            <a:b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Меню «Настройки»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7756" y="3140968"/>
            <a:ext cx="3912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Arial Narrow" panose="020B0606020202030204" pitchFamily="34" charset="0"/>
              </a:rPr>
              <a:t>Обязательным условием для получения в электронном виде услуги «Предоставление информации о текущей успеваемости учащегося в государственном или муниципальном образовательном учреждении Ярославской области, ведение дневника и журнала успеваемости» является предоставление номера СНИЛС в образовательную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val="139275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819" y="365126"/>
            <a:ext cx="8095531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Взаимодействие ГИС «Образование - 76» </a:t>
            </a:r>
            <a:b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порталом </a:t>
            </a:r>
            <a:r>
              <a:rPr lang="ru-RU" sz="3200" dirty="0" err="1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819" y="16288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Условия функционирования раздела </a:t>
            </a:r>
            <a:br>
              <a:rPr lang="ru-RU" sz="2800" b="1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«Школьное портфолио» на портале </a:t>
            </a:r>
            <a:r>
              <a:rPr lang="ru-RU" sz="2800" b="1" dirty="0" err="1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2800" b="1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4096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наличие учетной записи родителей в ЕСИА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наличие учетной записи обучающегося с 5 по 11 класс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в ЕСИА (детской или взрослой гражданина с 14 лет)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полнота сведений образовательной организации в подсистеме АСИОУ ГИС «Образование-76» для раздела «Школьное портфолио» на портале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3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Доступ в раздел «Школьное портфолио»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112568" cy="30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24" y="3897982"/>
            <a:ext cx="5243148" cy="2771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4676D-0FE8-4DC0-AB2B-E4D50E7E3D2B}"/>
              </a:ext>
            </a:extLst>
          </p:cNvPr>
          <p:cNvSpPr txBox="1"/>
          <p:nvPr/>
        </p:nvSpPr>
        <p:spPr>
          <a:xfrm>
            <a:off x="5364088" y="1412776"/>
            <a:ext cx="3672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Ссылка на инструкцию по созданию детской учетной записи на ЕПГУ </a:t>
            </a:r>
            <a:r>
              <a:rPr lang="ru-RU" sz="1600" b="1" dirty="0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https://www.gosuslugi.ru/help/faq/lk/102380</a:t>
            </a:r>
            <a:endParaRPr lang="ru-RU" sz="2000" b="1" dirty="0">
              <a:solidFill>
                <a:srgbClr val="000066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286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63647</TotalTime>
  <Words>360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     Региональный  интернет-дневник</vt:lpstr>
      <vt:lpstr>1. Вход в РИД по логину и паролю</vt:lpstr>
      <vt:lpstr>1. Вход в РИД по логину и паролю</vt:lpstr>
      <vt:lpstr>2. Вход в РИД через портал Госуслуг  (учетная запись ЕСИА)</vt:lpstr>
      <vt:lpstr>2. Вход в РИД через портал Госуслуг  (учетная запись ЕСИА)</vt:lpstr>
      <vt:lpstr>Региональный интернет дневник.  Меню «Оценки»</vt:lpstr>
      <vt:lpstr>Презентация PowerPoint</vt:lpstr>
      <vt:lpstr>Взаимодействие ГИС «Образование - 76»  с порталом Госуслуг</vt:lpstr>
      <vt:lpstr>Доступ в раздел «Школьное портфолио»</vt:lpstr>
      <vt:lpstr>Добавление сведений о ребенке в учетную запись родителя</vt:lpstr>
      <vt:lpstr>Презентация PowerPoint</vt:lpstr>
      <vt:lpstr>Школьное портфолио ребенка</vt:lpstr>
      <vt:lpstr>Отображение сведений об успеваемости и посещаемости в разделе «Школьное портфолио»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 ГИС “Образование-76”  с ФГИС “Моя школа”</dc:title>
  <dc:creator>USER4361</dc:creator>
  <cp:lastModifiedBy>a</cp:lastModifiedBy>
  <cp:revision>504</cp:revision>
  <cp:lastPrinted>2023-10-24T10:58:18Z</cp:lastPrinted>
  <dcterms:created xsi:type="dcterms:W3CDTF">2023-03-02T17:08:39Z</dcterms:created>
  <dcterms:modified xsi:type="dcterms:W3CDTF">2024-05-13T15:03:02Z</dcterms:modified>
</cp:coreProperties>
</file>